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D5852B-2190-4179-AC93-DA94EB3ED7B0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D55612E1-C4CB-4C5E-9F99-EE4E02DE2A63}">
      <dgm:prSet phldrT="[Text]" custT="1"/>
      <dgm:spPr/>
      <dgm:t>
        <a:bodyPr/>
        <a:lstStyle/>
        <a:p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Setting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Task</a:t>
          </a:r>
        </a:p>
      </dgm:t>
    </dgm:pt>
    <dgm:pt modelId="{FF28CCD8-EADF-46EC-9C41-A9ABD3CD0019}" type="parTrans" cxnId="{ADB98F85-577C-4316-9402-62479E464DA3}">
      <dgm:prSet/>
      <dgm:spPr/>
      <dgm:t>
        <a:bodyPr/>
        <a:lstStyle/>
        <a:p>
          <a:endParaRPr lang="en-US"/>
        </a:p>
      </dgm:t>
    </dgm:pt>
    <dgm:pt modelId="{C7557ACD-6D7D-4AA6-9250-B5003A37A0BA}" type="sibTrans" cxnId="{ADB98F85-577C-4316-9402-62479E464DA3}">
      <dgm:prSet/>
      <dgm:spPr/>
      <dgm:t>
        <a:bodyPr/>
        <a:lstStyle/>
        <a:p>
          <a:endParaRPr lang="en-US"/>
        </a:p>
      </dgm:t>
    </dgm:pt>
    <dgm:pt modelId="{1F1FE666-23C1-4C21-B8E5-E67F54C3D1E4}">
      <dgm:prSet phldrT="[Text]" custT="1"/>
      <dgm:spPr/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Setting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Tests</a:t>
          </a:r>
        </a:p>
      </dgm:t>
    </dgm:pt>
    <dgm:pt modelId="{661320E0-6AD4-4F02-B811-97DA18827FD6}" type="parTrans" cxnId="{BF0905EB-658E-4364-B8E7-D8D4ACBA8E2B}">
      <dgm:prSet/>
      <dgm:spPr/>
      <dgm:t>
        <a:bodyPr/>
        <a:lstStyle/>
        <a:p>
          <a:endParaRPr lang="en-US"/>
        </a:p>
      </dgm:t>
    </dgm:pt>
    <dgm:pt modelId="{F52E68A4-2E10-444A-938B-2A7DF701BA1A}" type="sibTrans" cxnId="{BF0905EB-658E-4364-B8E7-D8D4ACBA8E2B}">
      <dgm:prSet/>
      <dgm:spPr/>
      <dgm:t>
        <a:bodyPr/>
        <a:lstStyle/>
        <a:p>
          <a:endParaRPr lang="en-US"/>
        </a:p>
      </dgm:t>
    </dgm:pt>
    <dgm:pt modelId="{AEAC2727-4AA6-4042-BBDF-E5E3CA9CB553}" type="pres">
      <dgm:prSet presAssocID="{F5D5852B-2190-4179-AC93-DA94EB3ED7B0}" presName="Name0" presStyleCnt="0">
        <dgm:presLayoutVars>
          <dgm:dir/>
          <dgm:animLvl val="lvl"/>
          <dgm:resizeHandles val="exact"/>
        </dgm:presLayoutVars>
      </dgm:prSet>
      <dgm:spPr/>
    </dgm:pt>
    <dgm:pt modelId="{EE8E4F82-4719-4390-886E-86D065036426}" type="pres">
      <dgm:prSet presAssocID="{D55612E1-C4CB-4C5E-9F99-EE4E02DE2A6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9AD4498-7E7F-468A-AE99-EF5790CFF782}" type="pres">
      <dgm:prSet presAssocID="{C7557ACD-6D7D-4AA6-9250-B5003A37A0BA}" presName="parTxOnlySpace" presStyleCnt="0"/>
      <dgm:spPr/>
    </dgm:pt>
    <dgm:pt modelId="{B9691C52-9432-46C5-9A24-251A9B4E7CBB}" type="pres">
      <dgm:prSet presAssocID="{1F1FE666-23C1-4C21-B8E5-E67F54C3D1E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04DCE82-489F-4244-8020-2FBF39CC47A2}" type="presOf" srcId="{F5D5852B-2190-4179-AC93-DA94EB3ED7B0}" destId="{AEAC2727-4AA6-4042-BBDF-E5E3CA9CB553}" srcOrd="0" destOrd="0" presId="urn:microsoft.com/office/officeart/2005/8/layout/chevron1"/>
    <dgm:cxn modelId="{ADB98F85-577C-4316-9402-62479E464DA3}" srcId="{F5D5852B-2190-4179-AC93-DA94EB3ED7B0}" destId="{D55612E1-C4CB-4C5E-9F99-EE4E02DE2A63}" srcOrd="0" destOrd="0" parTransId="{FF28CCD8-EADF-46EC-9C41-A9ABD3CD0019}" sibTransId="{C7557ACD-6D7D-4AA6-9250-B5003A37A0BA}"/>
    <dgm:cxn modelId="{460BB38D-1423-41E5-8AE0-3BE1434E6A2A}" type="presOf" srcId="{D55612E1-C4CB-4C5E-9F99-EE4E02DE2A63}" destId="{EE8E4F82-4719-4390-886E-86D065036426}" srcOrd="0" destOrd="0" presId="urn:microsoft.com/office/officeart/2005/8/layout/chevron1"/>
    <dgm:cxn modelId="{BF0905EB-658E-4364-B8E7-D8D4ACBA8E2B}" srcId="{F5D5852B-2190-4179-AC93-DA94EB3ED7B0}" destId="{1F1FE666-23C1-4C21-B8E5-E67F54C3D1E4}" srcOrd="1" destOrd="0" parTransId="{661320E0-6AD4-4F02-B811-97DA18827FD6}" sibTransId="{F52E68A4-2E10-444A-938B-2A7DF701BA1A}"/>
    <dgm:cxn modelId="{785814EF-5245-421F-A40E-78F130899639}" type="presOf" srcId="{1F1FE666-23C1-4C21-B8E5-E67F54C3D1E4}" destId="{B9691C52-9432-46C5-9A24-251A9B4E7CBB}" srcOrd="0" destOrd="0" presId="urn:microsoft.com/office/officeart/2005/8/layout/chevron1"/>
    <dgm:cxn modelId="{F987B157-0A85-41AC-B6B6-5339E84B0B12}" type="presParOf" srcId="{AEAC2727-4AA6-4042-BBDF-E5E3CA9CB553}" destId="{EE8E4F82-4719-4390-886E-86D065036426}" srcOrd="0" destOrd="0" presId="urn:microsoft.com/office/officeart/2005/8/layout/chevron1"/>
    <dgm:cxn modelId="{46AC9F23-8D1C-4F41-B6A4-0242CF5B5A15}" type="presParOf" srcId="{AEAC2727-4AA6-4042-BBDF-E5E3CA9CB553}" destId="{89AD4498-7E7F-468A-AE99-EF5790CFF782}" srcOrd="1" destOrd="0" presId="urn:microsoft.com/office/officeart/2005/8/layout/chevron1"/>
    <dgm:cxn modelId="{611D98D2-D287-49A7-9297-8D7D0EB7B26C}" type="presParOf" srcId="{AEAC2727-4AA6-4042-BBDF-E5E3CA9CB553}" destId="{B9691C52-9432-46C5-9A24-251A9B4E7CB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5852B-2190-4179-AC93-DA94EB3ED7B0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D55612E1-C4CB-4C5E-9F99-EE4E02DE2A63}">
      <dgm:prSet phldrT="[Text]" custT="1"/>
      <dgm:spPr/>
      <dgm:t>
        <a:bodyPr/>
        <a:lstStyle/>
        <a:p>
          <a:r>
            <a:rPr lang="en-US" sz="3200" kern="1200" cap="none" dirty="0">
              <a:solidFill>
                <a:schemeClr val="tx1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Uploading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Tests</a:t>
          </a:r>
        </a:p>
      </dgm:t>
    </dgm:pt>
    <dgm:pt modelId="{FF28CCD8-EADF-46EC-9C41-A9ABD3CD0019}" type="parTrans" cxnId="{ADB98F85-577C-4316-9402-62479E464DA3}">
      <dgm:prSet/>
      <dgm:spPr/>
      <dgm:t>
        <a:bodyPr/>
        <a:lstStyle/>
        <a:p>
          <a:endParaRPr lang="en-US"/>
        </a:p>
      </dgm:t>
    </dgm:pt>
    <dgm:pt modelId="{C7557ACD-6D7D-4AA6-9250-B5003A37A0BA}" type="sibTrans" cxnId="{ADB98F85-577C-4316-9402-62479E464DA3}">
      <dgm:prSet/>
      <dgm:spPr/>
      <dgm:t>
        <a:bodyPr/>
        <a:lstStyle/>
        <a:p>
          <a:endParaRPr lang="en-US"/>
        </a:p>
      </dgm:t>
    </dgm:pt>
    <dgm:pt modelId="{1F1FE666-23C1-4C21-B8E5-E67F54C3D1E4}">
      <dgm:prSet phldrT="[Text]" custT="1"/>
      <dgm:spPr/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Uploading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Solutions</a:t>
          </a:r>
        </a:p>
      </dgm:t>
    </dgm:pt>
    <dgm:pt modelId="{661320E0-6AD4-4F02-B811-97DA18827FD6}" type="parTrans" cxnId="{BF0905EB-658E-4364-B8E7-D8D4ACBA8E2B}">
      <dgm:prSet/>
      <dgm:spPr/>
      <dgm:t>
        <a:bodyPr/>
        <a:lstStyle/>
        <a:p>
          <a:endParaRPr lang="en-US"/>
        </a:p>
      </dgm:t>
    </dgm:pt>
    <dgm:pt modelId="{F52E68A4-2E10-444A-938B-2A7DF701BA1A}" type="sibTrans" cxnId="{BF0905EB-658E-4364-B8E7-D8D4ACBA8E2B}">
      <dgm:prSet/>
      <dgm:spPr/>
      <dgm:t>
        <a:bodyPr/>
        <a:lstStyle/>
        <a:p>
          <a:endParaRPr lang="en-US"/>
        </a:p>
      </dgm:t>
    </dgm:pt>
    <dgm:pt modelId="{AEAC2727-4AA6-4042-BBDF-E5E3CA9CB553}" type="pres">
      <dgm:prSet presAssocID="{F5D5852B-2190-4179-AC93-DA94EB3ED7B0}" presName="Name0" presStyleCnt="0">
        <dgm:presLayoutVars>
          <dgm:dir/>
          <dgm:animLvl val="lvl"/>
          <dgm:resizeHandles val="exact"/>
        </dgm:presLayoutVars>
      </dgm:prSet>
      <dgm:spPr/>
    </dgm:pt>
    <dgm:pt modelId="{EE8E4F82-4719-4390-886E-86D065036426}" type="pres">
      <dgm:prSet presAssocID="{D55612E1-C4CB-4C5E-9F99-EE4E02DE2A6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9AD4498-7E7F-468A-AE99-EF5790CFF782}" type="pres">
      <dgm:prSet presAssocID="{C7557ACD-6D7D-4AA6-9250-B5003A37A0BA}" presName="parTxOnlySpace" presStyleCnt="0"/>
      <dgm:spPr/>
    </dgm:pt>
    <dgm:pt modelId="{B9691C52-9432-46C5-9A24-251A9B4E7CBB}" type="pres">
      <dgm:prSet presAssocID="{1F1FE666-23C1-4C21-B8E5-E67F54C3D1E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04DCE82-489F-4244-8020-2FBF39CC47A2}" type="presOf" srcId="{F5D5852B-2190-4179-AC93-DA94EB3ED7B0}" destId="{AEAC2727-4AA6-4042-BBDF-E5E3CA9CB553}" srcOrd="0" destOrd="0" presId="urn:microsoft.com/office/officeart/2005/8/layout/chevron1"/>
    <dgm:cxn modelId="{ADB98F85-577C-4316-9402-62479E464DA3}" srcId="{F5D5852B-2190-4179-AC93-DA94EB3ED7B0}" destId="{D55612E1-C4CB-4C5E-9F99-EE4E02DE2A63}" srcOrd="0" destOrd="0" parTransId="{FF28CCD8-EADF-46EC-9C41-A9ABD3CD0019}" sibTransId="{C7557ACD-6D7D-4AA6-9250-B5003A37A0BA}"/>
    <dgm:cxn modelId="{460BB38D-1423-41E5-8AE0-3BE1434E6A2A}" type="presOf" srcId="{D55612E1-C4CB-4C5E-9F99-EE4E02DE2A63}" destId="{EE8E4F82-4719-4390-886E-86D065036426}" srcOrd="0" destOrd="0" presId="urn:microsoft.com/office/officeart/2005/8/layout/chevron1"/>
    <dgm:cxn modelId="{BF0905EB-658E-4364-B8E7-D8D4ACBA8E2B}" srcId="{F5D5852B-2190-4179-AC93-DA94EB3ED7B0}" destId="{1F1FE666-23C1-4C21-B8E5-E67F54C3D1E4}" srcOrd="1" destOrd="0" parTransId="{661320E0-6AD4-4F02-B811-97DA18827FD6}" sibTransId="{F52E68A4-2E10-444A-938B-2A7DF701BA1A}"/>
    <dgm:cxn modelId="{785814EF-5245-421F-A40E-78F130899639}" type="presOf" srcId="{1F1FE666-23C1-4C21-B8E5-E67F54C3D1E4}" destId="{B9691C52-9432-46C5-9A24-251A9B4E7CBB}" srcOrd="0" destOrd="0" presId="urn:microsoft.com/office/officeart/2005/8/layout/chevron1"/>
    <dgm:cxn modelId="{F987B157-0A85-41AC-B6B6-5339E84B0B12}" type="presParOf" srcId="{AEAC2727-4AA6-4042-BBDF-E5E3CA9CB553}" destId="{EE8E4F82-4719-4390-886E-86D065036426}" srcOrd="0" destOrd="0" presId="urn:microsoft.com/office/officeart/2005/8/layout/chevron1"/>
    <dgm:cxn modelId="{46AC9F23-8D1C-4F41-B6A4-0242CF5B5A15}" type="presParOf" srcId="{AEAC2727-4AA6-4042-BBDF-E5E3CA9CB553}" destId="{89AD4498-7E7F-468A-AE99-EF5790CFF782}" srcOrd="1" destOrd="0" presId="urn:microsoft.com/office/officeart/2005/8/layout/chevron1"/>
    <dgm:cxn modelId="{611D98D2-D287-49A7-9297-8D7D0EB7B26C}" type="presParOf" srcId="{AEAC2727-4AA6-4042-BBDF-E5E3CA9CB553}" destId="{B9691C52-9432-46C5-9A24-251A9B4E7CB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E4F82-4719-4390-886E-86D065036426}">
      <dsp:nvSpPr>
        <dsp:cNvPr id="0" name=""/>
        <dsp:cNvSpPr/>
      </dsp:nvSpPr>
      <dsp:spPr>
        <a:xfrm>
          <a:off x="5102" y="118160"/>
          <a:ext cx="3049865" cy="121994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Setting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Task</a:t>
          </a:r>
        </a:p>
      </dsp:txBody>
      <dsp:txXfrm>
        <a:off x="615075" y="118160"/>
        <a:ext cx="1829919" cy="1219946"/>
      </dsp:txXfrm>
    </dsp:sp>
    <dsp:sp modelId="{B9691C52-9432-46C5-9A24-251A9B4E7CBB}">
      <dsp:nvSpPr>
        <dsp:cNvPr id="0" name=""/>
        <dsp:cNvSpPr/>
      </dsp:nvSpPr>
      <dsp:spPr>
        <a:xfrm>
          <a:off x="2749980" y="118160"/>
          <a:ext cx="3049865" cy="121994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Setting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Tests</a:t>
          </a:r>
        </a:p>
      </dsp:txBody>
      <dsp:txXfrm>
        <a:off x="3359953" y="118160"/>
        <a:ext cx="1829919" cy="1219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E4F82-4719-4390-886E-86D065036426}">
      <dsp:nvSpPr>
        <dsp:cNvPr id="0" name=""/>
        <dsp:cNvSpPr/>
      </dsp:nvSpPr>
      <dsp:spPr>
        <a:xfrm>
          <a:off x="5758" y="53535"/>
          <a:ext cx="3442164" cy="137686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schemeClr val="tx1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Uploading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Tests</a:t>
          </a:r>
        </a:p>
      </dsp:txBody>
      <dsp:txXfrm>
        <a:off x="694191" y="53535"/>
        <a:ext cx="2065299" cy="1376865"/>
      </dsp:txXfrm>
    </dsp:sp>
    <dsp:sp modelId="{B9691C52-9432-46C5-9A24-251A9B4E7CBB}">
      <dsp:nvSpPr>
        <dsp:cNvPr id="0" name=""/>
        <dsp:cNvSpPr/>
      </dsp:nvSpPr>
      <dsp:spPr>
        <a:xfrm>
          <a:off x="3103706" y="53535"/>
          <a:ext cx="3442164" cy="137686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Uploading</a:t>
          </a:r>
          <a:r>
            <a:rPr lang="en-US" sz="3200" kern="1200" dirty="0">
              <a:latin typeface="Bahnschrift Light" panose="020B0502040204020203" pitchFamily="34" charset="0"/>
              <a:ea typeface="+mn-ea"/>
              <a:cs typeface="+mn-cs"/>
            </a:rPr>
            <a:t> </a:t>
          </a:r>
          <a:r>
            <a:rPr lang="en-US" sz="3200" kern="1200" cap="none" dirty="0">
              <a:solidFill>
                <a:prstClr val="white"/>
              </a:solidFill>
              <a:effectLst/>
              <a:latin typeface="Bahnschrift Light" panose="020B0502040204020203" pitchFamily="34" charset="0"/>
              <a:ea typeface="+mn-ea"/>
              <a:cs typeface="+mn-cs"/>
            </a:rPr>
            <a:t>Solutions</a:t>
          </a:r>
        </a:p>
      </dsp:txBody>
      <dsp:txXfrm>
        <a:off x="3792139" y="53535"/>
        <a:ext cx="2065299" cy="1376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20-May-19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2C7F-E330-4192-9895-2E0ADF20C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486" y="2218268"/>
            <a:ext cx="7197726" cy="2421464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Arial Narrow" panose="020B0606020202030204" pitchFamily="34" charset="0"/>
              </a:rPr>
              <a:t>Badkan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308A4-6AF6-482A-8441-378BA1CA8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181" y="4413490"/>
            <a:ext cx="7197726" cy="1405467"/>
          </a:xfrm>
        </p:spPr>
        <p:txBody>
          <a:bodyPr/>
          <a:lstStyle/>
          <a:p>
            <a:r>
              <a:rPr lang="en-US" spc="300" dirty="0"/>
              <a:t>Samuel Bismuth &amp; Dvir Barzilay</a:t>
            </a:r>
          </a:p>
        </p:txBody>
      </p:sp>
      <p:pic>
        <p:nvPicPr>
          <p:cNvPr id="1028" name="Picture 4" descr="×ª××¦××ª ×ª××× × ×¢×××¨ âªdocker logoâ¬â">
            <a:extLst>
              <a:ext uri="{FF2B5EF4-FFF2-40B4-BE49-F238E27FC236}">
                <a16:creationId xmlns:a16="http://schemas.microsoft.com/office/drawing/2014/main" id="{E7065829-F4A9-44DA-9804-5639FDA0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8" y="17639"/>
            <a:ext cx="2314766" cy="19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×ª××¦××ª ×ª××× × ×¢×××¨ âªfirebase logoâ¬â">
            <a:extLst>
              <a:ext uri="{FF2B5EF4-FFF2-40B4-BE49-F238E27FC236}">
                <a16:creationId xmlns:a16="http://schemas.microsoft.com/office/drawing/2014/main" id="{BD98BC6F-F2F4-4F19-9450-E6D562D3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24" y="336204"/>
            <a:ext cx="3795741" cy="130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×ª××¦××ª ×ª××× × ×¢×××¨ âªjavascript logoâ¬â">
            <a:extLst>
              <a:ext uri="{FF2B5EF4-FFF2-40B4-BE49-F238E27FC236}">
                <a16:creationId xmlns:a16="http://schemas.microsoft.com/office/drawing/2014/main" id="{34D5B1CB-76C6-4D58-9BDB-6C198A81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4" y="239227"/>
            <a:ext cx="1150449" cy="162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×ª××¦××ª ×ª××× × ×¢×××¨ âªbash logoâ¬â">
            <a:extLst>
              <a:ext uri="{FF2B5EF4-FFF2-40B4-BE49-F238E27FC236}">
                <a16:creationId xmlns:a16="http://schemas.microsoft.com/office/drawing/2014/main" id="{F13E1074-B818-48EB-9FE2-5E9C9A89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8" y="5357113"/>
            <a:ext cx="2765851" cy="116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×ª××¦××ª ×ª××× × ×¢×××¨ âªpython logoâ¬â">
            <a:extLst>
              <a:ext uri="{FF2B5EF4-FFF2-40B4-BE49-F238E27FC236}">
                <a16:creationId xmlns:a16="http://schemas.microsoft.com/office/drawing/2014/main" id="{87F0492F-2EB1-49B8-A8B2-F30AE7F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8" y="2474552"/>
            <a:ext cx="3103397" cy="9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×ª××¦××ª ×ª××× × ×¢×××¨ âªgit logoâ¬â">
            <a:extLst>
              <a:ext uri="{FF2B5EF4-FFF2-40B4-BE49-F238E27FC236}">
                <a16:creationId xmlns:a16="http://schemas.microsoft.com/office/drawing/2014/main" id="{7E0DAB89-4B2E-4884-A0AB-5C0413CA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08" y="3928664"/>
            <a:ext cx="2120266" cy="88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×ª××¦××ª ×ª××× × ×¢×××¨ âªjson logoâ¬â">
            <a:extLst>
              <a:ext uri="{FF2B5EF4-FFF2-40B4-BE49-F238E27FC236}">
                <a16:creationId xmlns:a16="http://schemas.microsoft.com/office/drawing/2014/main" id="{CBF70D53-1BFC-4EE6-99C7-B96D575A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37" y="5373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8802-437A-4655-8119-86941528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est_Peer">
            <a:hlinkClick r:id="" action="ppaction://media"/>
            <a:extLst>
              <a:ext uri="{FF2B5EF4-FFF2-40B4-BE49-F238E27FC236}">
                <a16:creationId xmlns:a16="http://schemas.microsoft.com/office/drawing/2014/main" id="{467216B4-71E4-4470-8D9A-3574FA9284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86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35871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0B04-E6CA-4FBF-AAE3-497C075A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olution_Peer">
            <a:hlinkClick r:id="" action="ppaction://media"/>
            <a:extLst>
              <a:ext uri="{FF2B5EF4-FFF2-40B4-BE49-F238E27FC236}">
                <a16:creationId xmlns:a16="http://schemas.microsoft.com/office/drawing/2014/main" id="{A2F30A4D-6076-4A21-869F-3EFC611307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86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29820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747-5CB9-4FA5-B68D-14708018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Bahnschrift" panose="020B0502040204020203" pitchFamily="34" charset="0"/>
                <a:cs typeface="Arial" panose="020B0604020202020204" pitchFamily="34" charset="0"/>
              </a:rPr>
              <a:t>"Badkan" is an automated system for testing the programming tasks of students</a:t>
            </a:r>
          </a:p>
        </p:txBody>
      </p:sp>
    </p:spTree>
    <p:extLst>
      <p:ext uri="{BB962C8B-B14F-4D97-AF65-F5344CB8AC3E}">
        <p14:creationId xmlns:p14="http://schemas.microsoft.com/office/powerpoint/2010/main" val="245480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555C-D492-4D7F-B931-AD91115B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Light" panose="020B0502040204020203" pitchFamily="34" charset="0"/>
                <a:ea typeface="+mn-ea"/>
                <a:cs typeface="+mn-cs"/>
              </a:rPr>
              <a:t>There are two options to set up a task for students: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AD40-8BD9-4865-AD22-AAF662C8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6491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Light" panose="020B0502040204020203" pitchFamily="34" charset="0"/>
              </a:rPr>
              <a:t>Design</a:t>
            </a:r>
            <a:r>
              <a:rPr lang="en-US" sz="3200" dirty="0">
                <a:latin typeface="Arial Narrow" panose="020B0606020202030204" pitchFamily="34" charset="0"/>
              </a:rPr>
              <a:t> </a:t>
            </a:r>
            <a:r>
              <a:rPr lang="en-US" sz="3200" dirty="0">
                <a:latin typeface="Bahnschrift Light" panose="020B0502040204020203" pitchFamily="34" charset="0"/>
              </a:rPr>
              <a:t>tests</a:t>
            </a:r>
            <a:r>
              <a:rPr lang="en-US" sz="3200" dirty="0">
                <a:latin typeface="Arial Narrow" panose="020B0606020202030204" pitchFamily="34" charset="0"/>
              </a:rPr>
              <a:t> </a:t>
            </a:r>
            <a:r>
              <a:rPr lang="en-US" sz="3200" dirty="0">
                <a:latin typeface="Bahnschrift Light" panose="020B0502040204020203" pitchFamily="34" charset="0"/>
              </a:rPr>
              <a:t>by the task author</a:t>
            </a:r>
            <a:endParaRPr lang="he-IL" sz="32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e-IL" sz="3200" dirty="0">
              <a:latin typeface="Arial Narrow" panose="020B0606020202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Light" panose="020B0502040204020203" pitchFamily="34" charset="0"/>
              </a:rPr>
              <a:t>Design tests as part of the student learning process</a:t>
            </a:r>
            <a:endParaRPr lang="he-IL" sz="3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7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06BC-F72A-4352-AA68-8FB42FFA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ahnschrift Light" panose="020B0502040204020203" pitchFamily="34" charset="0"/>
                <a:ea typeface="+mn-ea"/>
                <a:cs typeface="+mn-cs"/>
              </a:rPr>
              <a:t>Design tests by the task author</a:t>
            </a:r>
            <a:br>
              <a:rPr lang="he-IL" sz="4000" dirty="0">
                <a:latin typeface="Bahnschrift Light" panose="020B0502040204020203" pitchFamily="34" charset="0"/>
                <a:ea typeface="+mn-ea"/>
                <a:cs typeface="+mn-cs"/>
              </a:rPr>
            </a:br>
            <a:endParaRPr lang="en-US" sz="4000" dirty="0">
              <a:latin typeface="Bahnschrift Light" panose="020B0502040204020203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E62EF4-25F5-480F-AFE0-D157D88B0A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659271"/>
              </p:ext>
            </p:extLst>
          </p:nvPr>
        </p:nvGraphicFramePr>
        <p:xfrm>
          <a:off x="2609479" y="2335258"/>
          <a:ext cx="5804948" cy="145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C154AA-E45A-47A1-8BC2-D1B5BDC8CB07}"/>
              </a:ext>
            </a:extLst>
          </p:cNvPr>
          <p:cNvSpPr txBox="1"/>
          <p:nvPr/>
        </p:nvSpPr>
        <p:spPr>
          <a:xfrm>
            <a:off x="683309" y="1615787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hnschrift Light" panose="020B0502040204020203" pitchFamily="34" charset="0"/>
              </a:rPr>
              <a:t>Task author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2FBF4-E6D9-4743-B2D7-DA4C135A148A}"/>
              </a:ext>
            </a:extLst>
          </p:cNvPr>
          <p:cNvSpPr txBox="1"/>
          <p:nvPr/>
        </p:nvSpPr>
        <p:spPr>
          <a:xfrm>
            <a:off x="683309" y="3837901"/>
            <a:ext cx="106505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Light" panose="020B0502040204020203" pitchFamily="34" charset="0"/>
              </a:rPr>
              <a:t>Students only have to solve the task and upload it to the server.</a:t>
            </a:r>
            <a:endParaRPr lang="he-IL" sz="3200" dirty="0">
              <a:latin typeface="Bahnschrift Light" panose="020B0502040204020203" pitchFamily="34" charset="0"/>
            </a:endParaRPr>
          </a:p>
          <a:p>
            <a:r>
              <a:rPr lang="en-US" sz="3200" dirty="0">
                <a:latin typeface="Bahnschrift Light" panose="020B0502040204020203" pitchFamily="34" charset="0"/>
              </a:rPr>
              <a:t>The server will run the series of tests and the student will receive immediate feedback for his solution.</a:t>
            </a:r>
          </a:p>
        </p:txBody>
      </p:sp>
    </p:spTree>
    <p:extLst>
      <p:ext uri="{BB962C8B-B14F-4D97-AF65-F5344CB8AC3E}">
        <p14:creationId xmlns:p14="http://schemas.microsoft.com/office/powerpoint/2010/main" val="313299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BFCE-6123-46C4-8B40-1BB62F6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Bahnschrift Light" panose="020B0502040204020203" pitchFamily="34" charset="0"/>
                <a:ea typeface="+mn-ea"/>
                <a:cs typeface="+mn-cs"/>
              </a:rPr>
              <a:t>Design tests as part of the student learning process</a:t>
            </a:r>
            <a:br>
              <a:rPr lang="he-IL" dirty="0">
                <a:latin typeface="Arial Narrow" panose="020B0606020202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187CD-F4D7-42F9-BC43-001ACE09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76763"/>
            <a:ext cx="10131425" cy="39884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>
                <a:latin typeface="Bahnschrift Light" panose="020B0502040204020203" pitchFamily="34" charset="0"/>
              </a:rPr>
              <a:t>The task author should only define the task.</a:t>
            </a:r>
            <a:endParaRPr lang="he-IL" sz="35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3500" dirty="0">
                <a:latin typeface="Bahnschrift Light" panose="020B0502040204020203" pitchFamily="34" charset="0"/>
              </a:rPr>
              <a:t>Students process</a:t>
            </a:r>
          </a:p>
          <a:p>
            <a:pPr marL="0" indent="0">
              <a:buNone/>
            </a:pPr>
            <a:endParaRPr lang="en-US" sz="32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sz="32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sz="32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3500" dirty="0">
                <a:latin typeface="Bahnschrift Light" panose="020B0502040204020203" pitchFamily="34" charset="0"/>
              </a:rPr>
              <a:t>The server will run all students' tests for each solution submission and will return immediate feedback for the solution.</a:t>
            </a:r>
          </a:p>
          <a:p>
            <a:pPr marL="0" indent="0">
              <a:buNone/>
            </a:pPr>
            <a:endParaRPr lang="en-US" sz="3200" dirty="0">
              <a:latin typeface="Bahnschrift Light" panose="020B0502040204020203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46E3C1-1DC7-495F-B6D6-5D9FC6921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013519"/>
              </p:ext>
            </p:extLst>
          </p:nvPr>
        </p:nvGraphicFramePr>
        <p:xfrm>
          <a:off x="2475697" y="3054677"/>
          <a:ext cx="6551629" cy="1483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895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1FD3-F9FB-40DD-9B3B-085A0517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2074-AC94-4860-90B0-5FF981A8A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>
                <a:latin typeface="Bahnschrift Light" panose="020B0502040204020203" pitchFamily="34" charset="0"/>
              </a:rPr>
              <a:t>Effective and comprehensive learning - Students will practice writing tests.</a:t>
            </a:r>
          </a:p>
          <a:p>
            <a:endParaRPr lang="en-US" sz="3200" dirty="0">
              <a:latin typeface="Bahnschrift Light" panose="020B0502040204020203" pitchFamily="34" charset="0"/>
            </a:endParaRPr>
          </a:p>
          <a:p>
            <a:r>
              <a:rPr lang="en-US" sz="3200" dirty="0">
                <a:latin typeface="Bahnschrift Light" panose="020B0502040204020203" pitchFamily="34" charset="0"/>
              </a:rPr>
              <a:t>Instant Feedback - Students will receive a grade immediately so that they can improve and correct their mistakes. This will allow them to get the most out of the task.</a:t>
            </a:r>
          </a:p>
          <a:p>
            <a:endParaRPr lang="en-US" sz="3200" dirty="0">
              <a:latin typeface="Bahnschrift Light" panose="020B0502040204020203" pitchFamily="34" charset="0"/>
            </a:endParaRPr>
          </a:p>
          <a:p>
            <a:r>
              <a:rPr lang="en-US" sz="3200" dirty="0">
                <a:latin typeface="Bahnschrift Light" panose="020B0502040204020203" pitchFamily="34" charset="0"/>
              </a:rPr>
              <a:t>Saving time for the lecturer - the lecturer will not have to check all assignments manually or write tests for them.</a:t>
            </a:r>
          </a:p>
        </p:txBody>
      </p:sp>
    </p:spTree>
    <p:extLst>
      <p:ext uri="{BB962C8B-B14F-4D97-AF65-F5344CB8AC3E}">
        <p14:creationId xmlns:p14="http://schemas.microsoft.com/office/powerpoint/2010/main" val="262189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8B7E-0FB6-4B89-B3DD-4827BFDC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reate_Exercise">
            <a:hlinkClick r:id="" action="ppaction://media"/>
            <a:extLst>
              <a:ext uri="{FF2B5EF4-FFF2-40B4-BE49-F238E27FC236}">
                <a16:creationId xmlns:a16="http://schemas.microsoft.com/office/drawing/2014/main" id="{E5BF41A0-6723-4408-856E-0588594184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86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11475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ABCB-82EC-486C-8B1B-D26E1337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olve_Exercise">
            <a:hlinkClick r:id="" action="ppaction://media"/>
            <a:extLst>
              <a:ext uri="{FF2B5EF4-FFF2-40B4-BE49-F238E27FC236}">
                <a16:creationId xmlns:a16="http://schemas.microsoft.com/office/drawing/2014/main" id="{A22EB97C-C50E-4C8E-AE2D-7C73F347B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86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350701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A679-8A9C-424E-8FCB-EFC519E9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reate_Peer">
            <a:hlinkClick r:id="" action="ppaction://media"/>
            <a:extLst>
              <a:ext uri="{FF2B5EF4-FFF2-40B4-BE49-F238E27FC236}">
                <a16:creationId xmlns:a16="http://schemas.microsoft.com/office/drawing/2014/main" id="{9E50902F-B2DA-49AF-AD11-06E594D123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86"/>
            <a:ext cx="12192000" cy="6858186"/>
          </a:xfrm>
        </p:spPr>
      </p:pic>
    </p:spTree>
    <p:extLst>
      <p:ext uri="{BB962C8B-B14F-4D97-AF65-F5344CB8AC3E}">
        <p14:creationId xmlns:p14="http://schemas.microsoft.com/office/powerpoint/2010/main" val="112884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951</TotalTime>
  <Words>207</Words>
  <Application>Microsoft Office PowerPoint</Application>
  <PresentationFormat>Widescreen</PresentationFormat>
  <Paragraphs>28</Paragraphs>
  <Slides>11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Bahnschrift</vt:lpstr>
      <vt:lpstr>Bahnschrift Light</vt:lpstr>
      <vt:lpstr>Calibri</vt:lpstr>
      <vt:lpstr>Calibri Light</vt:lpstr>
      <vt:lpstr>Celestial</vt:lpstr>
      <vt:lpstr>Badkan</vt:lpstr>
      <vt:lpstr>"Badkan" is an automated system for testing the programming tasks of students</vt:lpstr>
      <vt:lpstr>There are two options to set up a task for students:</vt:lpstr>
      <vt:lpstr>Design tests by the task author </vt:lpstr>
      <vt:lpstr>Design tests as part of the student learning process </vt:lpstr>
      <vt:lpstr>OUR MISSION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Badkan</dc:title>
  <dc:creator>dvir barzilay</dc:creator>
  <cp:lastModifiedBy>dvir barzilay</cp:lastModifiedBy>
  <cp:revision>16</cp:revision>
  <dcterms:created xsi:type="dcterms:W3CDTF">2019-05-19T20:34:54Z</dcterms:created>
  <dcterms:modified xsi:type="dcterms:W3CDTF">2019-05-20T13:04:01Z</dcterms:modified>
</cp:coreProperties>
</file>